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wdp" ContentType="image/vnd.ms-photo"/>
  <Default Extension="xml" ContentType="application/xml"/>
  <Default Extension="dat" ContentType="text/plai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2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3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4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5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6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7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8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9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0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11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12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13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14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15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16.xml" ContentType="application/vnd.openxmlformats-officedocument.presentationml.notesSl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docProps/app.xml" Id="rId3" /><Relationship Type="http://schemas.openxmlformats.org/package/2006/relationships/metadata/core-properties" Target="docProps/core.xml" Id="rId2" /><Relationship Type="http://schemas.openxmlformats.org/officeDocument/2006/relationships/officeDocument" Target="ppt/presentation.xml" Id="rId1" /><Relationship Type="http://schemas.microsoft.com/office/2006/relationships/txt" Target="/udata/data.dat" Id="R95ed5db40146496a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6" r:id="rId2"/>
    <p:sldMasterId id="2147483685" r:id="rId3"/>
  </p:sldMasterIdLst>
  <p:notesMasterIdLst>
    <p:notesMasterId r:id="rId22"/>
  </p:notesMasterIdLst>
  <p:handoutMasterIdLst>
    <p:handoutMasterId r:id="rId23"/>
  </p:handoutMasterIdLst>
  <p:sldIdLst>
    <p:sldId id="265" r:id="rId4"/>
    <p:sldId id="479" r:id="rId5"/>
    <p:sldId id="494" r:id="rId6"/>
    <p:sldId id="495" r:id="rId7"/>
    <p:sldId id="503" r:id="rId8"/>
    <p:sldId id="500" r:id="rId9"/>
    <p:sldId id="496" r:id="rId10"/>
    <p:sldId id="481" r:id="rId11"/>
    <p:sldId id="487" r:id="rId12"/>
    <p:sldId id="492" r:id="rId13"/>
    <p:sldId id="501" r:id="rId14"/>
    <p:sldId id="497" r:id="rId15"/>
    <p:sldId id="493" r:id="rId16"/>
    <p:sldId id="499" r:id="rId17"/>
    <p:sldId id="504" r:id="rId18"/>
    <p:sldId id="475" r:id="rId19"/>
    <p:sldId id="498" r:id="rId20"/>
    <p:sldId id="261" r:id="rId21"/>
  </p:sldIdLst>
  <p:sldSz cx="12192000" cy="6858000"/>
  <p:notesSz cx="6735763" cy="9866313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4BA"/>
    <a:srgbClr val="D9D9D9"/>
    <a:srgbClr val="58B6C0"/>
    <a:srgbClr val="7F7F7F"/>
    <a:srgbClr val="FFFF00"/>
    <a:srgbClr val="A6D4DD"/>
    <a:srgbClr val="CCFFCC"/>
    <a:srgbClr val="C2F78E"/>
    <a:srgbClr val="FBA9A6"/>
    <a:srgbClr val="B965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深色样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2" autoAdjust="0"/>
    <p:restoredTop sz="79630" autoAdjust="0"/>
  </p:normalViewPr>
  <p:slideViewPr>
    <p:cSldViewPr snapToGrid="0">
      <p:cViewPr varScale="1">
        <p:scale>
          <a:sx n="88" d="100"/>
          <a:sy n="88" d="100"/>
        </p:scale>
        <p:origin x="1248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2452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gs" Target="tags/tag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80E411-9374-49CA-9935-29AAFAA254B9}" type="datetimeFigureOut">
              <a:rPr lang="zh-CN" altLang="en-US" smtClean="0"/>
              <a:pPr/>
              <a:t>2019/10/26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A71E11-315C-411D-A4D2-9D621C1D133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8783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png>
</file>

<file path=ppt/media/image12.tiff>
</file>

<file path=ppt/media/image13.jpeg>
</file>

<file path=ppt/media/image14.png>
</file>

<file path=ppt/media/image15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D16FB3-D118-4AD4-A762-9EC75E4D45C7}" type="datetimeFigureOut">
              <a:rPr lang="zh-CN" altLang="en-US" smtClean="0"/>
              <a:pPr/>
              <a:t>2019/10/26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16613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9F251-FE4B-4952-A1BD-D9700148D6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2377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9F251-FE4B-4952-A1BD-D9700148D664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24779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0680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3425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77090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5142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1456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8486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51124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36610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BA12E-7FFF-4F46-9B4A-ECA91CF409F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18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01039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230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260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DataGo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是一个通用数据研发平台，满足实时和离线两种计算场景的数据研发需求。 提供研发过程中任务整个生命周期的管理，包含任务创建、加工逻辑编辑、任务发布、 血源管理、运维报警、质量监控和任务下线等，并打通指标注册和创建报表链路。</a:t>
            </a: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0703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5745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5290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2717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7AAC90-9853-480C-B84A-52E6921CBB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4574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4.bin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5.bin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6.bin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3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4.bin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5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6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2378033"/>
            <a:ext cx="12192000" cy="2314204"/>
            <a:chOff x="0" y="2626517"/>
            <a:chExt cx="12192000" cy="2314204"/>
          </a:xfrm>
        </p:grpSpPr>
        <p:sp>
          <p:nvSpPr>
            <p:cNvPr id="10" name="矩形 9"/>
            <p:cNvSpPr/>
            <p:nvPr userDrawn="1"/>
          </p:nvSpPr>
          <p:spPr>
            <a:xfrm>
              <a:off x="0" y="2626517"/>
              <a:ext cx="12192000" cy="1714585"/>
            </a:xfrm>
            <a:prstGeom prst="rect">
              <a:avLst/>
            </a:prstGeom>
            <a:gradFill flip="none" rotWithShape="1">
              <a:gsLst>
                <a:gs pos="0">
                  <a:srgbClr val="007AD6">
                    <a:shade val="30000"/>
                    <a:satMod val="115000"/>
                  </a:srgbClr>
                </a:gs>
                <a:gs pos="50000">
                  <a:srgbClr val="007AD6">
                    <a:shade val="67500"/>
                    <a:satMod val="115000"/>
                  </a:srgbClr>
                </a:gs>
                <a:gs pos="100000">
                  <a:srgbClr val="007AD6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rgbClr val="007AD6"/>
              </a:solidFill>
            </a:ln>
            <a:effec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rgbClr val="5F5F5F"/>
                </a:solidFill>
              </a:endParaRPr>
            </a:p>
          </p:txBody>
        </p:sp>
        <p:cxnSp>
          <p:nvCxnSpPr>
            <p:cNvPr id="11" name="直接连接符 10"/>
            <p:cNvCxnSpPr/>
            <p:nvPr userDrawn="1"/>
          </p:nvCxnSpPr>
          <p:spPr>
            <a:xfrm>
              <a:off x="0" y="4373612"/>
              <a:ext cx="12192000" cy="0"/>
            </a:xfrm>
            <a:prstGeom prst="line">
              <a:avLst/>
            </a:prstGeom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 userDrawn="1"/>
          </p:nvCxnSpPr>
          <p:spPr>
            <a:xfrm>
              <a:off x="0" y="4795475"/>
              <a:ext cx="4320000" cy="12674"/>
            </a:xfrm>
            <a:prstGeom prst="line">
              <a:avLst/>
            </a:prstGeom>
            <a:ln w="3175">
              <a:solidFill>
                <a:srgbClr val="007A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 userDrawn="1"/>
          </p:nvCxnSpPr>
          <p:spPr>
            <a:xfrm>
              <a:off x="0" y="4861761"/>
              <a:ext cx="4320000" cy="12674"/>
            </a:xfrm>
            <a:prstGeom prst="line">
              <a:avLst/>
            </a:prstGeom>
            <a:ln w="3175">
              <a:solidFill>
                <a:srgbClr val="007A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0" y="4928047"/>
              <a:ext cx="4320000" cy="12674"/>
            </a:xfrm>
            <a:prstGeom prst="line">
              <a:avLst/>
            </a:prstGeom>
            <a:ln w="3175">
              <a:solidFill>
                <a:srgbClr val="007A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 userDrawn="1"/>
          </p:nvCxnSpPr>
          <p:spPr>
            <a:xfrm>
              <a:off x="7872000" y="4795475"/>
              <a:ext cx="4320000" cy="12674"/>
            </a:xfrm>
            <a:prstGeom prst="line">
              <a:avLst/>
            </a:prstGeom>
            <a:ln w="3175">
              <a:solidFill>
                <a:srgbClr val="007A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 userDrawn="1"/>
          </p:nvCxnSpPr>
          <p:spPr>
            <a:xfrm>
              <a:off x="7872000" y="4861761"/>
              <a:ext cx="4320000" cy="12674"/>
            </a:xfrm>
            <a:prstGeom prst="line">
              <a:avLst/>
            </a:prstGeom>
            <a:ln w="3175">
              <a:solidFill>
                <a:srgbClr val="007A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 userDrawn="1"/>
          </p:nvCxnSpPr>
          <p:spPr>
            <a:xfrm>
              <a:off x="7872000" y="4928047"/>
              <a:ext cx="4320000" cy="12674"/>
            </a:xfrm>
            <a:prstGeom prst="line">
              <a:avLst/>
            </a:prstGeom>
            <a:ln w="3175">
              <a:solidFill>
                <a:srgbClr val="007AD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18360" y="5765509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 dirty="0">
              <a:solidFill>
                <a:srgbClr val="FFFFFF">
                  <a:lumMod val="6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99378" y="6247233"/>
            <a:ext cx="1951814" cy="365125"/>
          </a:xfrm>
        </p:spPr>
        <p:txBody>
          <a:bodyPr/>
          <a:lstStyle/>
          <a:p>
            <a:endParaRPr lang="zh-CN" altLang="en-US" dirty="0">
              <a:solidFill>
                <a:srgbClr val="FFFFFF">
                  <a:lumMod val="6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643" y="6412626"/>
            <a:ext cx="2743200" cy="365125"/>
          </a:xfrm>
          <a:prstGeom prst="rect">
            <a:avLst/>
          </a:prstGeom>
        </p:spPr>
        <p:txBody>
          <a:bodyPr/>
          <a:lstStyle/>
          <a:p>
            <a:fld id="{E85FB5F6-5366-46B6-8F16-98E2FB549E2E}" type="slidenum">
              <a:rPr lang="zh-CN" altLang="en-US" smtClean="0">
                <a:solidFill>
                  <a:srgbClr val="FFFFFF">
                    <a:lumMod val="65000"/>
                  </a:srgbClr>
                </a:solidFill>
              </a:rPr>
              <a:pPr/>
              <a:t>‹#›</a:t>
            </a:fld>
            <a:endParaRPr lang="zh-CN" altLang="en-US" dirty="0">
              <a:solidFill>
                <a:srgbClr val="FFFFFF">
                  <a:lumMod val="65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6865" y="2580927"/>
            <a:ext cx="8131535" cy="1314596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4000" b="0" i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20000" y="4430034"/>
            <a:ext cx="3547436" cy="4233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959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62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完全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7010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4533" y="0"/>
            <a:ext cx="12196088" cy="6852988"/>
          </a:xfrm>
          <a:prstGeom prst="rect">
            <a:avLst/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76871"/>
            <a:ext cx="9144000" cy="1782367"/>
          </a:xfrm>
        </p:spPr>
        <p:txBody>
          <a:bodyPr anchor="ctr">
            <a:noAutofit/>
          </a:bodyPr>
          <a:lstStyle>
            <a:lvl1pPr algn="l">
              <a:defRPr sz="8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45024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1835906"/>
            <a:ext cx="695400" cy="2664296"/>
          </a:xfrm>
          <a:prstGeom prst="rect">
            <a:avLst/>
          </a:prstGeom>
          <a:gradFill>
            <a:gsLst>
              <a:gs pos="0">
                <a:schemeClr val="accent6"/>
              </a:gs>
              <a:gs pos="5300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8256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对象 5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646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6" name="对象 5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 userDrawn="1"/>
        </p:nvSpPr>
        <p:spPr>
          <a:xfrm>
            <a:off x="-4533" y="0"/>
            <a:ext cx="12196088" cy="6852988"/>
          </a:xfrm>
          <a:prstGeom prst="rect">
            <a:avLst/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88276" y="4288414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0" y="1802406"/>
            <a:ext cx="12192000" cy="2274666"/>
          </a:xfrm>
          <a:prstGeom prst="rect">
            <a:avLst/>
          </a:prstGeom>
          <a:gradFill flip="none" rotWithShape="1">
            <a:gsLst>
              <a:gs pos="0">
                <a:srgbClr val="007AD6">
                  <a:shade val="30000"/>
                  <a:satMod val="115000"/>
                </a:srgbClr>
              </a:gs>
              <a:gs pos="50000">
                <a:srgbClr val="007AD6">
                  <a:shade val="67500"/>
                  <a:satMod val="115000"/>
                </a:srgbClr>
              </a:gs>
              <a:gs pos="100000">
                <a:srgbClr val="007AD6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7AD6"/>
            </a:solidFill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rgbClr val="5F5F5F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817953"/>
            <a:ext cx="9144000" cy="2241286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03405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119335" y="908852"/>
            <a:ext cx="11880000" cy="90000"/>
          </a:xfrm>
          <a:prstGeom prst="rect">
            <a:avLst/>
          </a:prstGeom>
          <a:gradFill>
            <a:gsLst>
              <a:gs pos="0">
                <a:schemeClr val="accent6"/>
              </a:gs>
              <a:gs pos="5300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356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656383"/>
            <a:ext cx="10515600" cy="285273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665117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296" y="233703"/>
            <a:ext cx="3048000" cy="9652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24680" y="4509120"/>
            <a:ext cx="9934337" cy="90000"/>
          </a:xfrm>
          <a:prstGeom prst="rect">
            <a:avLst/>
          </a:prstGeom>
          <a:gradFill>
            <a:gsLst>
              <a:gs pos="0">
                <a:schemeClr val="accent6"/>
              </a:gs>
              <a:gs pos="5300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4759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72102" y="1268760"/>
            <a:ext cx="5515024" cy="53285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10878" y="1268760"/>
            <a:ext cx="5515024" cy="53285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7855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670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3" name="对象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039926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694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2" name="对象 1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5434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完全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70805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4533" y="0"/>
            <a:ext cx="12196088" cy="6852988"/>
          </a:xfrm>
          <a:prstGeom prst="rect">
            <a:avLst/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76871"/>
            <a:ext cx="9144000" cy="1782367"/>
          </a:xfrm>
        </p:spPr>
        <p:txBody>
          <a:bodyPr anchor="ctr">
            <a:noAutofit/>
          </a:bodyPr>
          <a:lstStyle>
            <a:lvl1pPr algn="l">
              <a:defRPr sz="8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45024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1835906"/>
            <a:ext cx="695400" cy="2664296"/>
          </a:xfrm>
          <a:prstGeom prst="rect">
            <a:avLst/>
          </a:prstGeom>
          <a:gradFill>
            <a:gsLst>
              <a:gs pos="0">
                <a:schemeClr val="accent6"/>
              </a:gs>
              <a:gs pos="5300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707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70496139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0020" name="think-cell Slide" r:id="rId4" imgW="270" imgH="270" progId="">
                  <p:embed/>
                </p:oleObj>
              </mc:Choice>
              <mc:Fallback>
                <p:oleObj name="think-cell Slide" r:id="rId4" imgW="270" imgH="270" progId="">
                  <p:embed/>
                  <p:pic>
                    <p:nvPicPr>
                      <p:cNvPr id="0" name="Picture 1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233973" y="99190"/>
            <a:ext cx="10329378" cy="65609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KSO_FT"/>
          <p:cNvSpPr>
            <a:spLocks noGrp="1"/>
          </p:cNvSpPr>
          <p:nvPr>
            <p:ph type="ftr" sz="quarter" idx="11"/>
          </p:nvPr>
        </p:nvSpPr>
        <p:spPr>
          <a:xfrm>
            <a:off x="9883784" y="5410206"/>
            <a:ext cx="1951814" cy="365125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4377" y="756971"/>
            <a:ext cx="11664000" cy="319105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</p:pic>
      <p:pic>
        <p:nvPicPr>
          <p:cNvPr id="7" name="Picture 33"/>
          <p:cNvPicPr>
            <a:picLocks noChangeAspect="1"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7897" y="6254514"/>
            <a:ext cx="2273198" cy="547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643" y="6412626"/>
            <a:ext cx="2743200" cy="365125"/>
          </a:xfrm>
          <a:prstGeom prst="rect">
            <a:avLst/>
          </a:prstGeom>
        </p:spPr>
        <p:txBody>
          <a:bodyPr/>
          <a:lstStyle/>
          <a:p>
            <a:fld id="{E85FB5F6-5366-46B6-8F16-98E2FB549E2E}" type="slidenum">
              <a:rPr lang="zh-CN" altLang="en-US" smtClean="0">
                <a:solidFill>
                  <a:srgbClr val="FFFFFF">
                    <a:lumMod val="65000"/>
                  </a:srgbClr>
                </a:solidFill>
              </a:rPr>
              <a:pPr/>
              <a:t>‹#›</a:t>
            </a:fld>
            <a:endParaRPr lang="zh-CN" altLang="en-US" dirty="0">
              <a:solidFill>
                <a:srgbClr val="FFFFFF">
                  <a:lumMod val="6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623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749" y="6128050"/>
            <a:ext cx="2273198" cy="547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4377" y="687398"/>
            <a:ext cx="11664000" cy="319105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</p:pic>
      <p:sp>
        <p:nvSpPr>
          <p:cNvPr id="10" name="KSO_FT"/>
          <p:cNvSpPr>
            <a:spLocks noGrp="1"/>
          </p:cNvSpPr>
          <p:nvPr>
            <p:ph type="ftr" sz="quarter" idx="11"/>
          </p:nvPr>
        </p:nvSpPr>
        <p:spPr>
          <a:xfrm>
            <a:off x="205824" y="6310683"/>
            <a:ext cx="1951814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643" y="6412626"/>
            <a:ext cx="2743200" cy="365125"/>
          </a:xfrm>
          <a:prstGeom prst="rect">
            <a:avLst/>
          </a:prstGeom>
        </p:spPr>
        <p:txBody>
          <a:bodyPr/>
          <a:lstStyle/>
          <a:p>
            <a:fld id="{E85FB5F6-5366-46B6-8F16-98E2FB549E2E}" type="slidenum">
              <a:rPr lang="zh-CN" altLang="en-US" smtClean="0">
                <a:solidFill>
                  <a:srgbClr val="FFFFFF">
                    <a:lumMod val="65000"/>
                  </a:srgbClr>
                </a:solidFill>
              </a:rPr>
              <a:pPr/>
              <a:t>‹#›</a:t>
            </a:fld>
            <a:endParaRPr lang="zh-CN" altLang="en-US" dirty="0">
              <a:solidFill>
                <a:srgbClr val="FFFFFF">
                  <a:lumMod val="6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5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对象 5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2032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8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 userDrawn="1"/>
        </p:nvSpPr>
        <p:spPr>
          <a:xfrm>
            <a:off x="-4533" y="0"/>
            <a:ext cx="12196088" cy="6852988"/>
          </a:xfrm>
          <a:prstGeom prst="rect">
            <a:avLst/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88276" y="4288414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0" y="1802406"/>
            <a:ext cx="12192000" cy="2274666"/>
          </a:xfrm>
          <a:prstGeom prst="rect">
            <a:avLst/>
          </a:prstGeom>
          <a:gradFill flip="none" rotWithShape="1">
            <a:gsLst>
              <a:gs pos="0">
                <a:srgbClr val="007AD6">
                  <a:shade val="30000"/>
                  <a:satMod val="115000"/>
                </a:srgbClr>
              </a:gs>
              <a:gs pos="50000">
                <a:srgbClr val="007AD6">
                  <a:shade val="67500"/>
                  <a:satMod val="115000"/>
                </a:srgbClr>
              </a:gs>
              <a:gs pos="100000">
                <a:srgbClr val="007AD6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7AD6"/>
            </a:solidFill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rgbClr val="5F5F5F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817953"/>
            <a:ext cx="9144000" cy="2241286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5890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119335" y="908852"/>
            <a:ext cx="11880000" cy="90000"/>
          </a:xfrm>
          <a:prstGeom prst="rect">
            <a:avLst/>
          </a:prstGeom>
          <a:gradFill>
            <a:gsLst>
              <a:gs pos="0">
                <a:schemeClr val="accent6"/>
              </a:gs>
              <a:gs pos="5300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41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656383"/>
            <a:ext cx="10515600" cy="285273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665117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296" y="233703"/>
            <a:ext cx="3048000" cy="9652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24680" y="4509120"/>
            <a:ext cx="9934337" cy="90000"/>
          </a:xfrm>
          <a:prstGeom prst="rect">
            <a:avLst/>
          </a:prstGeom>
          <a:gradFill>
            <a:gsLst>
              <a:gs pos="0">
                <a:schemeClr val="accent6"/>
              </a:gs>
              <a:gs pos="5300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643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72102" y="1268760"/>
            <a:ext cx="5515024" cy="53285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10878" y="1268760"/>
            <a:ext cx="5515024" cy="53285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524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056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8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96715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7269302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080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8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7610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vmlDrawing" Target="../drawings/vmlDrawing1.v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4.emf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oleObject" Target="../embeddings/oleObject3.bin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tags" Target="../tags/tag4.xml"/><Relationship Id="rId5" Type="http://schemas.openxmlformats.org/officeDocument/2006/relationships/slideLayout" Target="../slideLayouts/slideLayout8.xml"/><Relationship Id="rId15" Type="http://schemas.openxmlformats.org/officeDocument/2006/relationships/image" Target="../media/image6.png"/><Relationship Id="rId10" Type="http://schemas.openxmlformats.org/officeDocument/2006/relationships/vmlDrawing" Target="../drawings/vmlDrawing3.vml"/><Relationship Id="rId4" Type="http://schemas.openxmlformats.org/officeDocument/2006/relationships/slideLayout" Target="../slideLayouts/slideLayout7.xml"/><Relationship Id="rId9" Type="http://schemas.openxmlformats.org/officeDocument/2006/relationships/theme" Target="../theme/theme2.xml"/><Relationship Id="rId1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oleObject" Target="../embeddings/oleObject3.bin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ags" Target="../tags/tag8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6.png"/><Relationship Id="rId10" Type="http://schemas.openxmlformats.org/officeDocument/2006/relationships/vmlDrawing" Target="../drawings/vmlDrawing7.v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3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1555692299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996" name="think-cell Slide" r:id="rId7" imgW="270" imgH="270" progId="">
                  <p:embed/>
                </p:oleObj>
              </mc:Choice>
              <mc:Fallback>
                <p:oleObj name="think-cell Slide" r:id="rId7" imgW="270" imgH="270" progId="">
                  <p:embed/>
                  <p:pic>
                    <p:nvPicPr>
                      <p:cNvPr id="0" name="Picture 1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444363" y="6437147"/>
            <a:ext cx="19518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1179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6" r:id="rId2"/>
    <p:sldLayoutId id="214748366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baseline="0">
          <a:solidFill>
            <a:schemeClr val="accent1"/>
          </a:solidFill>
          <a:effectLst/>
          <a:latin typeface="+mj-ea"/>
          <a:ea typeface="+mj-ea"/>
          <a:cs typeface="+mj-cs"/>
        </a:defRPr>
      </a:lvl1pPr>
    </p:titleStyle>
    <p:bodyStyle>
      <a:lvl1pPr marL="357188" indent="-357188" algn="just" defTabSz="914400" rtl="0" eaLnBrk="1" latinLnBrk="0" hangingPunct="1">
        <a:lnSpc>
          <a:spcPct val="110000"/>
        </a:lnSpc>
        <a:spcBef>
          <a:spcPts val="600"/>
        </a:spcBef>
        <a:spcAft>
          <a:spcPts val="0"/>
        </a:spcAft>
        <a:buClr>
          <a:schemeClr val="accent1"/>
        </a:buClr>
        <a:buSzPct val="60000"/>
        <a:buFont typeface="Wingdings 2" panose="05020102010507070707" pitchFamily="18" charset="2"/>
        <a:buChar char=""/>
        <a:defRPr lang="zh-CN" altLang="en-US" sz="2800" kern="1200" baseline="0" dirty="0" smtClean="0">
          <a:solidFill>
            <a:schemeClr val="accent1"/>
          </a:solidFill>
          <a:latin typeface="+mn-ea"/>
          <a:ea typeface="+mn-ea"/>
          <a:cs typeface="+mn-cs"/>
        </a:defRPr>
      </a:lvl1pPr>
      <a:lvl2pPr marL="357188" indent="-357188" algn="just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800" kern="1200" baseline="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71636843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009" name="think-cell Slide" r:id="rId12" imgW="360" imgH="360" progId="">
                  <p:embed/>
                </p:oleObj>
              </mc:Choice>
              <mc:Fallback>
                <p:oleObj name="think-cell Slide" r:id="rId12" imgW="360" imgH="360" progId="">
                  <p:embed/>
                  <p:pic>
                    <p:nvPicPr>
                      <p:cNvPr id="0" name="Picture 8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63352" y="149102"/>
            <a:ext cx="10515600" cy="5435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56566" y="1196752"/>
            <a:ext cx="11672081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7" name="图片 6" descr="Artboard Copy 20.png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7"/>
          <a:stretch/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2922" y="6225551"/>
            <a:ext cx="1969079" cy="552051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16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53223" y="846097"/>
            <a:ext cx="11664000" cy="197204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66543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1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22" name="think-cell Slide" r:id="rId12" imgW="360" imgH="360" progId="">
                  <p:embed/>
                </p:oleObj>
              </mc:Choice>
              <mc:Fallback>
                <p:oleObj name="think-cell Slide" r:id="rId12" imgW="360" imgH="360" progId="">
                  <p:embed/>
                  <p:pic>
                    <p:nvPicPr>
                      <p:cNvPr id="4" name="对象 3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63352" y="149102"/>
            <a:ext cx="10515600" cy="5435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56566" y="1196752"/>
            <a:ext cx="11672081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7" name="图片 6" descr="Artboard Copy 20.png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7"/>
          <a:stretch/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2922" y="6225551"/>
            <a:ext cx="1969079" cy="552051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16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53223" y="846097"/>
            <a:ext cx="11664000" cy="197204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24425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5" Type="http://schemas.openxmlformats.org/officeDocument/2006/relationships/image" Target="../media/image12.tiff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image" Target="../media/image13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10400" y="2584189"/>
            <a:ext cx="9601200" cy="1314596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DolphinScheduler</a:t>
            </a:r>
            <a:r>
              <a:rPr lang="zh-CN" altLang="en-US" sz="3600" dirty="0"/>
              <a:t>在国泰产险的应用与实践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502430" y="4449921"/>
            <a:ext cx="3017140" cy="423361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dirty="0">
                <a:solidFill>
                  <a:srgbClr val="0070C0"/>
                </a:solidFill>
                <a:latin typeface="Arial" pitchFamily="34" charset="0"/>
                <a:ea typeface="微软雅黑" pitchFamily="34" charset="-122"/>
              </a:rPr>
              <a:t>国泰产险 数据应用部 张宗耀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91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圆角矩形 28">
            <a:extLst>
              <a:ext uri="{FF2B5EF4-FFF2-40B4-BE49-F238E27FC236}">
                <a16:creationId xmlns:a16="http://schemas.microsoft.com/office/drawing/2014/main" id="{E3B5E1ED-FFBF-EC4E-AF2D-4AF3393C91A6}"/>
              </a:ext>
            </a:extLst>
          </p:cNvPr>
          <p:cNvSpPr/>
          <p:nvPr/>
        </p:nvSpPr>
        <p:spPr>
          <a:xfrm>
            <a:off x="2103120" y="1088120"/>
            <a:ext cx="6019800" cy="126335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80B3086D-B7D6-CA42-AA96-56C5F1541BA9}"/>
              </a:ext>
            </a:extLst>
          </p:cNvPr>
          <p:cNvSpPr/>
          <p:nvPr/>
        </p:nvSpPr>
        <p:spPr>
          <a:xfrm>
            <a:off x="2103120" y="2464705"/>
            <a:ext cx="6019800" cy="219974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26FD7873-C1A9-2A4C-8D68-E26AFB9D68CD}"/>
              </a:ext>
            </a:extLst>
          </p:cNvPr>
          <p:cNvSpPr/>
          <p:nvPr/>
        </p:nvSpPr>
        <p:spPr>
          <a:xfrm>
            <a:off x="2103120" y="4890924"/>
            <a:ext cx="6019800" cy="124408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应用场景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CE736E3-ED8F-414D-B849-7DF4FA1EA458}"/>
              </a:ext>
            </a:extLst>
          </p:cNvPr>
          <p:cNvSpPr/>
          <p:nvPr/>
        </p:nvSpPr>
        <p:spPr>
          <a:xfrm>
            <a:off x="2321137" y="2670634"/>
            <a:ext cx="2545079" cy="17542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MaxCompute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9C0394D-4D51-D14C-A9A1-9DCF2C423444}"/>
              </a:ext>
            </a:extLst>
          </p:cNvPr>
          <p:cNvSpPr/>
          <p:nvPr/>
        </p:nvSpPr>
        <p:spPr>
          <a:xfrm>
            <a:off x="2321137" y="5117396"/>
            <a:ext cx="5583767" cy="7911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OceanBase</a:t>
            </a:r>
            <a:endParaRPr kumimoji="1" lang="zh-CN" altLang="en-US" dirty="0"/>
          </a:p>
        </p:txBody>
      </p:sp>
      <p:sp>
        <p:nvSpPr>
          <p:cNvPr id="13" name="虚尾箭头 12">
            <a:extLst>
              <a:ext uri="{FF2B5EF4-FFF2-40B4-BE49-F238E27FC236}">
                <a16:creationId xmlns:a16="http://schemas.microsoft.com/office/drawing/2014/main" id="{655BC10D-2C10-C943-8622-DF57AF85BA9A}"/>
              </a:ext>
            </a:extLst>
          </p:cNvPr>
          <p:cNvSpPr/>
          <p:nvPr/>
        </p:nvSpPr>
        <p:spPr>
          <a:xfrm rot="16200000">
            <a:off x="3357216" y="4382513"/>
            <a:ext cx="507213" cy="777240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3915D2C-951F-4C4F-945A-18F119189C9D}"/>
              </a:ext>
            </a:extLst>
          </p:cNvPr>
          <p:cNvSpPr/>
          <p:nvPr/>
        </p:nvSpPr>
        <p:spPr>
          <a:xfrm>
            <a:off x="6300285" y="3943151"/>
            <a:ext cx="1493520" cy="481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dirty="0"/>
              <a:t>HBASE</a:t>
            </a:r>
            <a:endParaRPr kumimoji="1"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DFAC82B-6269-3345-AD80-37D016FB5437}"/>
              </a:ext>
            </a:extLst>
          </p:cNvPr>
          <p:cNvSpPr/>
          <p:nvPr/>
        </p:nvSpPr>
        <p:spPr>
          <a:xfrm>
            <a:off x="6283425" y="3311132"/>
            <a:ext cx="1493520" cy="4817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dirty="0"/>
              <a:t>HIVE</a:t>
            </a:r>
            <a:endParaRPr kumimoji="1" lang="zh-CN" altLang="en-US" dirty="0"/>
          </a:p>
        </p:txBody>
      </p:sp>
      <p:sp>
        <p:nvSpPr>
          <p:cNvPr id="18" name="虚尾箭头 17">
            <a:extLst>
              <a:ext uri="{FF2B5EF4-FFF2-40B4-BE49-F238E27FC236}">
                <a16:creationId xmlns:a16="http://schemas.microsoft.com/office/drawing/2014/main" id="{8765D712-9665-714B-82E3-8495A1ADD571}"/>
              </a:ext>
            </a:extLst>
          </p:cNvPr>
          <p:cNvSpPr/>
          <p:nvPr/>
        </p:nvSpPr>
        <p:spPr>
          <a:xfrm>
            <a:off x="5329644" y="3002609"/>
            <a:ext cx="507213" cy="1123938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3915D2C-951F-4C4F-945A-18F119189C9D}"/>
              </a:ext>
            </a:extLst>
          </p:cNvPr>
          <p:cNvSpPr/>
          <p:nvPr/>
        </p:nvSpPr>
        <p:spPr>
          <a:xfrm>
            <a:off x="2300968" y="1378622"/>
            <a:ext cx="787565" cy="7911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dirty="0"/>
              <a:t>BI</a:t>
            </a:r>
            <a:endParaRPr kumimoji="1"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200C3A8-5619-2E44-B3F4-FC57963BA54D}"/>
              </a:ext>
            </a:extLst>
          </p:cNvPr>
          <p:cNvSpPr/>
          <p:nvPr/>
        </p:nvSpPr>
        <p:spPr>
          <a:xfrm>
            <a:off x="3286381" y="1378622"/>
            <a:ext cx="787565" cy="7911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取数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B06D42E-99C1-A34E-9477-40FC474DC60B}"/>
              </a:ext>
            </a:extLst>
          </p:cNvPr>
          <p:cNvSpPr/>
          <p:nvPr/>
        </p:nvSpPr>
        <p:spPr>
          <a:xfrm>
            <a:off x="4271794" y="1378622"/>
            <a:ext cx="787565" cy="7911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大盘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31510256-3DAF-7344-B913-176E6AB9EE9A}"/>
              </a:ext>
            </a:extLst>
          </p:cNvPr>
          <p:cNvSpPr/>
          <p:nvPr/>
        </p:nvSpPr>
        <p:spPr>
          <a:xfrm>
            <a:off x="5257207" y="1378622"/>
            <a:ext cx="787565" cy="7911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报送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6CCA1FBA-C6C7-0F4E-996D-DC00BECE99DB}"/>
              </a:ext>
            </a:extLst>
          </p:cNvPr>
          <p:cNvSpPr/>
          <p:nvPr/>
        </p:nvSpPr>
        <p:spPr>
          <a:xfrm>
            <a:off x="6242620" y="1378622"/>
            <a:ext cx="787565" cy="7911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画像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0457EF7-9180-284B-985E-BEF263B88D56}"/>
              </a:ext>
            </a:extLst>
          </p:cNvPr>
          <p:cNvSpPr/>
          <p:nvPr/>
        </p:nvSpPr>
        <p:spPr>
          <a:xfrm>
            <a:off x="7158144" y="1370691"/>
            <a:ext cx="787565" cy="7911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报表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FC65F0F-02E6-0440-988B-2B702CB11978}"/>
              </a:ext>
            </a:extLst>
          </p:cNvPr>
          <p:cNvSpPr/>
          <p:nvPr/>
        </p:nvSpPr>
        <p:spPr>
          <a:xfrm>
            <a:off x="6300285" y="2668113"/>
            <a:ext cx="1493520" cy="4817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dirty="0"/>
              <a:t>RDS</a:t>
            </a:r>
            <a:endParaRPr kumimoji="1" lang="zh-CN" altLang="en-US" dirty="0"/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4141E609-EF04-8643-9FFF-F718E479838F}"/>
              </a:ext>
            </a:extLst>
          </p:cNvPr>
          <p:cNvSpPr/>
          <p:nvPr/>
        </p:nvSpPr>
        <p:spPr>
          <a:xfrm>
            <a:off x="8288015" y="1088120"/>
            <a:ext cx="1715673" cy="504688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DF6CD9FC-DE7E-DF41-8BCC-C1E7591509E7}"/>
              </a:ext>
            </a:extLst>
          </p:cNvPr>
          <p:cNvSpPr/>
          <p:nvPr/>
        </p:nvSpPr>
        <p:spPr>
          <a:xfrm>
            <a:off x="8592494" y="2436780"/>
            <a:ext cx="1124588" cy="5812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数据自理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EA4DDCBB-42D9-3F49-89A8-C9B1BFA99E2E}"/>
              </a:ext>
            </a:extLst>
          </p:cNvPr>
          <p:cNvSpPr/>
          <p:nvPr/>
        </p:nvSpPr>
        <p:spPr>
          <a:xfrm>
            <a:off x="8592494" y="1588462"/>
            <a:ext cx="1124588" cy="5812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元数据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37EEF59A-B17B-6342-B7A3-B22B7104BBC5}"/>
              </a:ext>
            </a:extLst>
          </p:cNvPr>
          <p:cNvSpPr/>
          <p:nvPr/>
        </p:nvSpPr>
        <p:spPr>
          <a:xfrm>
            <a:off x="8592494" y="3283891"/>
            <a:ext cx="1124588" cy="5812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监控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AAEB355E-8B9E-B14A-89A2-7FD529EA0642}"/>
              </a:ext>
            </a:extLst>
          </p:cNvPr>
          <p:cNvSpPr/>
          <p:nvPr/>
        </p:nvSpPr>
        <p:spPr>
          <a:xfrm>
            <a:off x="8589261" y="4052255"/>
            <a:ext cx="1124588" cy="5812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消息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E8988DEF-0DBA-304E-A317-E4FCA66C3AE7}"/>
              </a:ext>
            </a:extLst>
          </p:cNvPr>
          <p:cNvSpPr/>
          <p:nvPr/>
        </p:nvSpPr>
        <p:spPr>
          <a:xfrm>
            <a:off x="8589261" y="4899366"/>
            <a:ext cx="1124588" cy="5812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dirty="0"/>
              <a:t>调度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1213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0858E7E-E0F6-DA48-854E-0016A5446973}"/>
              </a:ext>
            </a:extLst>
          </p:cNvPr>
          <p:cNvSpPr txBox="1"/>
          <p:nvPr/>
        </p:nvSpPr>
        <p:spPr>
          <a:xfrm>
            <a:off x="545253" y="998185"/>
            <a:ext cx="10458027" cy="5226755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Data-Go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OB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倒数据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数据质量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数据中台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彩云间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数据归档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数据质量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保监报送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调度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6B0BD54-D3F9-A144-BD9B-04BBCA65D3CB}"/>
              </a:ext>
            </a:extLst>
          </p:cNvPr>
          <p:cNvSpPr/>
          <p:nvPr/>
        </p:nvSpPr>
        <p:spPr>
          <a:xfrm>
            <a:off x="7021854" y="2201541"/>
            <a:ext cx="1317911" cy="8575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彩云间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D83BCE9-C6C9-6D4A-A9C4-5D3002858EA5}"/>
              </a:ext>
            </a:extLst>
          </p:cNvPr>
          <p:cNvSpPr/>
          <p:nvPr/>
        </p:nvSpPr>
        <p:spPr>
          <a:xfrm>
            <a:off x="7021853" y="3798892"/>
            <a:ext cx="1317911" cy="8575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数据工厂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A55FF99-E4D6-4B42-9E36-61F4E8847F1F}"/>
              </a:ext>
            </a:extLst>
          </p:cNvPr>
          <p:cNvSpPr/>
          <p:nvPr/>
        </p:nvSpPr>
        <p:spPr>
          <a:xfrm>
            <a:off x="4248981" y="2084069"/>
            <a:ext cx="1317911" cy="26898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Data-Go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03CE49E-F9D5-BE49-82A4-41B48652E734}"/>
              </a:ext>
            </a:extLst>
          </p:cNvPr>
          <p:cNvSpPr/>
          <p:nvPr/>
        </p:nvSpPr>
        <p:spPr>
          <a:xfrm>
            <a:off x="9794723" y="2084069"/>
            <a:ext cx="1317911" cy="26898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Dolphin</a:t>
            </a:r>
          </a:p>
          <a:p>
            <a:pPr algn="ctr"/>
            <a:r>
              <a:rPr lang="en-US" altLang="zh-CN" dirty="0"/>
              <a:t>Scheduler</a:t>
            </a:r>
            <a:endParaRPr kumimoji="1" lang="zh-CN" altLang="en-US" dirty="0"/>
          </a:p>
        </p:txBody>
      </p:sp>
      <p:sp>
        <p:nvSpPr>
          <p:cNvPr id="3" name="虚尾箭头 2">
            <a:extLst>
              <a:ext uri="{FF2B5EF4-FFF2-40B4-BE49-F238E27FC236}">
                <a16:creationId xmlns:a16="http://schemas.microsoft.com/office/drawing/2014/main" id="{9862DB2A-318F-7A4E-9E60-6A0A54D5476C}"/>
              </a:ext>
            </a:extLst>
          </p:cNvPr>
          <p:cNvSpPr/>
          <p:nvPr/>
        </p:nvSpPr>
        <p:spPr>
          <a:xfrm>
            <a:off x="6059896" y="2914649"/>
            <a:ext cx="468954" cy="1028701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虚尾箭头 11">
            <a:extLst>
              <a:ext uri="{FF2B5EF4-FFF2-40B4-BE49-F238E27FC236}">
                <a16:creationId xmlns:a16="http://schemas.microsoft.com/office/drawing/2014/main" id="{6D9D2F3B-F9CA-C543-87A9-1F0416B256CF}"/>
              </a:ext>
            </a:extLst>
          </p:cNvPr>
          <p:cNvSpPr/>
          <p:nvPr/>
        </p:nvSpPr>
        <p:spPr>
          <a:xfrm>
            <a:off x="8832767" y="2914649"/>
            <a:ext cx="468954" cy="1028701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37916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545253" y="998185"/>
            <a:ext cx="10458027" cy="5226755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Spark</a:t>
            </a: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SQL</a:t>
            </a: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任务类型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新老中台保单归档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新老中台路由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黑名单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反洗钱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保单验真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数据质量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数据报告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应用场景</a:t>
            </a:r>
            <a:r>
              <a:rPr lang="en-US" altLang="zh-CN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-ETL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C67509-CD5D-FF45-843D-BEE12B5CA7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7499" y="1470660"/>
            <a:ext cx="6999248" cy="39166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45570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575733" y="929640"/>
            <a:ext cx="10859911" cy="5482273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t" anchorCtr="0">
            <a:normAutofit/>
          </a:bodyPr>
          <a:lstStyle/>
          <a:p>
            <a:pPr lvl="0">
              <a:defRPr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源码优化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接入国泰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SSO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，集中管理用户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消息通知，接入钉钉消息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MaxCompute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数据源，取数及数据质量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任务补数，基于区间时间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+Cron</a:t>
            </a: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优化与演进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3623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545253" y="998185"/>
            <a:ext cx="10458027" cy="5226755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t" anchorCtr="0">
            <a:norm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Quick BI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数据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ETL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SQL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类型任务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DolphinScheduler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python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分析类型任务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应用场景</a:t>
            </a:r>
            <a:r>
              <a:rPr lang="en-US" altLang="zh-CN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大盘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04D6723-9613-3B4B-870F-24B6C018ED78}"/>
              </a:ext>
            </a:extLst>
          </p:cNvPr>
          <p:cNvSpPr/>
          <p:nvPr/>
        </p:nvSpPr>
        <p:spPr>
          <a:xfrm>
            <a:off x="7106132" y="4700905"/>
            <a:ext cx="2708427" cy="7924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MaxCompute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677734E-1E86-274C-AB0A-BC285A966FAA}"/>
              </a:ext>
            </a:extLst>
          </p:cNvPr>
          <p:cNvSpPr/>
          <p:nvPr/>
        </p:nvSpPr>
        <p:spPr>
          <a:xfrm>
            <a:off x="7106131" y="3161983"/>
            <a:ext cx="2708427" cy="7924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RDS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83C3271-6F7A-E949-9004-417AA536051E}"/>
              </a:ext>
            </a:extLst>
          </p:cNvPr>
          <p:cNvSpPr/>
          <p:nvPr/>
        </p:nvSpPr>
        <p:spPr>
          <a:xfrm>
            <a:off x="7106129" y="1716548"/>
            <a:ext cx="2708427" cy="7924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大盘</a:t>
            </a:r>
          </a:p>
        </p:txBody>
      </p:sp>
      <p:sp>
        <p:nvSpPr>
          <p:cNvPr id="4" name="虚尾箭头 3">
            <a:extLst>
              <a:ext uri="{FF2B5EF4-FFF2-40B4-BE49-F238E27FC236}">
                <a16:creationId xmlns:a16="http://schemas.microsoft.com/office/drawing/2014/main" id="{AE05CC56-654B-C544-B149-FE967E6C74DB}"/>
              </a:ext>
            </a:extLst>
          </p:cNvPr>
          <p:cNvSpPr/>
          <p:nvPr/>
        </p:nvSpPr>
        <p:spPr>
          <a:xfrm rot="16200000">
            <a:off x="8243015" y="3717483"/>
            <a:ext cx="434657" cy="1158240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虚尾箭头 11">
            <a:extLst>
              <a:ext uri="{FF2B5EF4-FFF2-40B4-BE49-F238E27FC236}">
                <a16:creationId xmlns:a16="http://schemas.microsoft.com/office/drawing/2014/main" id="{FED91768-2362-934A-B70A-4243DE6E4301}"/>
              </a:ext>
            </a:extLst>
          </p:cNvPr>
          <p:cNvSpPr/>
          <p:nvPr/>
        </p:nvSpPr>
        <p:spPr>
          <a:xfrm rot="16200000">
            <a:off x="8243016" y="2209642"/>
            <a:ext cx="434657" cy="1158240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9479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575733" y="854782"/>
            <a:ext cx="10859911" cy="5226755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ctr" anchorCtr="0">
            <a:normAutofit/>
          </a:bodyPr>
          <a:lstStyle/>
          <a:p>
            <a:pPr lvl="0">
              <a:defRPr/>
            </a:pPr>
            <a:r>
              <a:rPr lang="zh-CN" altLang="en-US" sz="24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监管报送，口径不同</a:t>
            </a:r>
            <a:endParaRPr lang="en-US" altLang="zh-CN" sz="24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日报送，季度报送，数据粒度、文件类型不同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抽查报送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数据质量</a:t>
            </a:r>
            <a:r>
              <a:rPr lang="zh-CN" altLang="en-US" sz="24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检查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异常数据的回流及报告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数据前后口径对应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规则库维护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数据监控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lvl="1"/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报送，大量人力支持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人员流动，传承效果不佳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报送延迟处理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监管通告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问题跟踪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统一报送平台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6641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圆角矩形 33">
            <a:extLst>
              <a:ext uri="{FF2B5EF4-FFF2-40B4-BE49-F238E27FC236}">
                <a16:creationId xmlns:a16="http://schemas.microsoft.com/office/drawing/2014/main" id="{E3AD03A8-01DD-D846-83D8-99F5E4482E6F}"/>
              </a:ext>
            </a:extLst>
          </p:cNvPr>
          <p:cNvSpPr/>
          <p:nvPr/>
        </p:nvSpPr>
        <p:spPr>
          <a:xfrm>
            <a:off x="994900" y="5402215"/>
            <a:ext cx="10134600" cy="90669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CN" altLang="en-US" dirty="0"/>
              <a:t>数仓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CD44DF10-EF40-B34D-B6CC-ADBED992A187}"/>
              </a:ext>
            </a:extLst>
          </p:cNvPr>
          <p:cNvSpPr/>
          <p:nvPr/>
        </p:nvSpPr>
        <p:spPr>
          <a:xfrm>
            <a:off x="994900" y="2281630"/>
            <a:ext cx="10134600" cy="86435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67E75593-19F8-AB42-9C06-74D60B733582}"/>
              </a:ext>
            </a:extLst>
          </p:cNvPr>
          <p:cNvSpPr/>
          <p:nvPr/>
        </p:nvSpPr>
        <p:spPr>
          <a:xfrm>
            <a:off x="994900" y="3344789"/>
            <a:ext cx="10134600" cy="86435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FAAEDB6F-6430-E141-85E0-6630BAA49DCB}"/>
              </a:ext>
            </a:extLst>
          </p:cNvPr>
          <p:cNvSpPr/>
          <p:nvPr/>
        </p:nvSpPr>
        <p:spPr>
          <a:xfrm>
            <a:off x="994900" y="4300584"/>
            <a:ext cx="10134600" cy="90669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统一报送平台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06BF842-45F4-104E-8AC9-6C3632D56D52}"/>
              </a:ext>
            </a:extLst>
          </p:cNvPr>
          <p:cNvSpPr/>
          <p:nvPr/>
        </p:nvSpPr>
        <p:spPr>
          <a:xfrm>
            <a:off x="1253980" y="4495524"/>
            <a:ext cx="9631674" cy="55772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报送集市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5CF9BBF-C14B-6E4E-9080-DC878D0BD677}"/>
              </a:ext>
            </a:extLst>
          </p:cNvPr>
          <p:cNvSpPr/>
          <p:nvPr/>
        </p:nvSpPr>
        <p:spPr>
          <a:xfrm>
            <a:off x="1253980" y="3525113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数据整理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E767C65-86DA-8048-88D4-22085409E11C}"/>
              </a:ext>
            </a:extLst>
          </p:cNvPr>
          <p:cNvSpPr/>
          <p:nvPr/>
        </p:nvSpPr>
        <p:spPr>
          <a:xfrm>
            <a:off x="3212325" y="3525113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存量数据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36EF70B-E5C8-4843-9EDB-E3DAB8D8CE9B}"/>
              </a:ext>
            </a:extLst>
          </p:cNvPr>
          <p:cNvSpPr/>
          <p:nvPr/>
        </p:nvSpPr>
        <p:spPr>
          <a:xfrm>
            <a:off x="5170670" y="3525429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数据补录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BE20565-B815-294F-87C6-E2A19C76BDE9}"/>
              </a:ext>
            </a:extLst>
          </p:cNvPr>
          <p:cNvSpPr/>
          <p:nvPr/>
        </p:nvSpPr>
        <p:spPr>
          <a:xfrm>
            <a:off x="7136622" y="3525112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数据检验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DB037A-9107-2D40-9325-CD531CCB751F}"/>
              </a:ext>
            </a:extLst>
          </p:cNvPr>
          <p:cNvSpPr/>
          <p:nvPr/>
        </p:nvSpPr>
        <p:spPr>
          <a:xfrm>
            <a:off x="1253980" y="2472828"/>
            <a:ext cx="1325886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指标管理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43326D5-6D00-FB44-AE50-A6509E0DED14}"/>
              </a:ext>
            </a:extLst>
          </p:cNvPr>
          <p:cNvSpPr/>
          <p:nvPr/>
        </p:nvSpPr>
        <p:spPr>
          <a:xfrm>
            <a:off x="2846551" y="2472825"/>
            <a:ext cx="1325886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反馈管理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37321BD-4D51-B84E-8C90-0C1328E06BAC}"/>
              </a:ext>
            </a:extLst>
          </p:cNvPr>
          <p:cNvSpPr/>
          <p:nvPr/>
        </p:nvSpPr>
        <p:spPr>
          <a:xfrm>
            <a:off x="4439142" y="2472825"/>
            <a:ext cx="1325886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上报管理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67F8881-DB10-2749-A9CC-384E299118F7}"/>
              </a:ext>
            </a:extLst>
          </p:cNvPr>
          <p:cNvSpPr/>
          <p:nvPr/>
        </p:nvSpPr>
        <p:spPr>
          <a:xfrm>
            <a:off x="9102574" y="3525111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数据回写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2331DB2-40A9-B241-AC11-280B632064C6}"/>
              </a:ext>
            </a:extLst>
          </p:cNvPr>
          <p:cNvSpPr/>
          <p:nvPr/>
        </p:nvSpPr>
        <p:spPr>
          <a:xfrm>
            <a:off x="6130777" y="2472825"/>
            <a:ext cx="1325886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流程管理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8201CEA-00CA-144A-99A2-C3097017F107}"/>
              </a:ext>
            </a:extLst>
          </p:cNvPr>
          <p:cNvSpPr/>
          <p:nvPr/>
        </p:nvSpPr>
        <p:spPr>
          <a:xfrm>
            <a:off x="9559768" y="2446474"/>
            <a:ext cx="1325886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消息监控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DA778AC-7AC0-5648-8E09-3BAFE85A625C}"/>
              </a:ext>
            </a:extLst>
          </p:cNvPr>
          <p:cNvSpPr/>
          <p:nvPr/>
        </p:nvSpPr>
        <p:spPr>
          <a:xfrm>
            <a:off x="7868133" y="2472825"/>
            <a:ext cx="1325886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调度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E5295F2-9DB9-B54E-946A-8F0FC09D839E}"/>
              </a:ext>
            </a:extLst>
          </p:cNvPr>
          <p:cNvSpPr/>
          <p:nvPr/>
        </p:nvSpPr>
        <p:spPr>
          <a:xfrm>
            <a:off x="1752591" y="1074977"/>
            <a:ext cx="1093960" cy="97805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保单登记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2F8E3C88-7682-0E46-84B0-E327A6157165}"/>
              </a:ext>
            </a:extLst>
          </p:cNvPr>
          <p:cNvSpPr/>
          <p:nvPr/>
        </p:nvSpPr>
        <p:spPr>
          <a:xfrm>
            <a:off x="3614040" y="1074977"/>
            <a:ext cx="1093960" cy="97805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稽核报送</a:t>
            </a: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CC3D81C9-00AC-B44F-8C48-D188009A29E7}"/>
              </a:ext>
            </a:extLst>
          </p:cNvPr>
          <p:cNvSpPr/>
          <p:nvPr/>
        </p:nvSpPr>
        <p:spPr>
          <a:xfrm>
            <a:off x="5593956" y="1074977"/>
            <a:ext cx="1093960" cy="97805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监管报送</a:t>
            </a: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0EB9325A-BBE6-8A44-93D5-DAD97B240651}"/>
              </a:ext>
            </a:extLst>
          </p:cNvPr>
          <p:cNvSpPr/>
          <p:nvPr/>
        </p:nvSpPr>
        <p:spPr>
          <a:xfrm>
            <a:off x="7354235" y="1074977"/>
            <a:ext cx="1093960" cy="97805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临时报送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C9788CF6-42ED-3647-BCCF-402EF4893C2E}"/>
              </a:ext>
            </a:extLst>
          </p:cNvPr>
          <p:cNvSpPr/>
          <p:nvPr/>
        </p:nvSpPr>
        <p:spPr>
          <a:xfrm>
            <a:off x="9102574" y="1057395"/>
            <a:ext cx="1093960" cy="97805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API</a:t>
            </a:r>
            <a:r>
              <a:rPr kumimoji="1" lang="zh-CN" altLang="en-US" dirty="0"/>
              <a:t>报送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2EC2D76-1AA1-A14A-8D89-735E288A13B2}"/>
              </a:ext>
            </a:extLst>
          </p:cNvPr>
          <p:cNvSpPr/>
          <p:nvPr/>
        </p:nvSpPr>
        <p:spPr>
          <a:xfrm>
            <a:off x="1298982" y="5749743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合约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1E5850BA-695A-A543-9D0A-E316FE98CC34}"/>
              </a:ext>
            </a:extLst>
          </p:cNvPr>
          <p:cNvSpPr/>
          <p:nvPr/>
        </p:nvSpPr>
        <p:spPr>
          <a:xfrm>
            <a:off x="3257327" y="5749743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理赔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EE6B723-433B-FB42-ACEA-36297268E032}"/>
              </a:ext>
            </a:extLst>
          </p:cNvPr>
          <p:cNvSpPr/>
          <p:nvPr/>
        </p:nvSpPr>
        <p:spPr>
          <a:xfrm>
            <a:off x="5215672" y="5750059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交易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D5BD7431-BAA1-7744-834E-537C1222AB43}"/>
              </a:ext>
            </a:extLst>
          </p:cNvPr>
          <p:cNvSpPr/>
          <p:nvPr/>
        </p:nvSpPr>
        <p:spPr>
          <a:xfrm>
            <a:off x="7181624" y="5749742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财务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71CBBFB-7B07-544C-90D7-1731E71F4CFE}"/>
              </a:ext>
            </a:extLst>
          </p:cNvPr>
          <p:cNvSpPr/>
          <p:nvPr/>
        </p:nvSpPr>
        <p:spPr>
          <a:xfrm>
            <a:off x="9147576" y="5749741"/>
            <a:ext cx="1783080" cy="53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维度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4419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575733" y="854782"/>
            <a:ext cx="10859911" cy="5557131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t" anchorCtr="0">
            <a:normAutofit/>
          </a:bodyPr>
          <a:lstStyle/>
          <a:p>
            <a:pPr lvl="0">
              <a:defRPr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报送平台 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=&gt;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中台建设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任务类型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检测任务，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000" dirty="0" err="1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sql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类型结果做检测，分区是否存在、记录是否更新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质量报告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查询结果注册变量，全局使用，基于各查询结果，汇总输出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开放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简化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，简化任务注册，监控回调，整合外部系统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目标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94702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069136" y="1203721"/>
            <a:ext cx="6286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069136" y="2001231"/>
            <a:ext cx="6286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FOR YOUR WATCHING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572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575733" y="885262"/>
            <a:ext cx="10859911" cy="5526651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ctr" anchorCtr="0">
            <a:norm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任务调度</a:t>
            </a:r>
            <a:r>
              <a:rPr lang="en-US" altLang="zh-CN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彩云间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数据工厂、任务管理，偏数仓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SQL</a:t>
            </a: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计算资源，贵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外部集群，开放性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即将下线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Data-Go</a:t>
            </a:r>
            <a:endParaRPr lang="zh-CN" altLang="en-US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任务调度</a:t>
            </a:r>
            <a:r>
              <a:rPr lang="en-US" altLang="zh-CN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</a:t>
            </a: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金融分布式架构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服务端方法调度，金融级产品特性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依赖</a:t>
            </a:r>
            <a:r>
              <a:rPr lang="en-US" altLang="zh-CN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jar</a:t>
            </a: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包，</a:t>
            </a:r>
            <a:r>
              <a:rPr lang="en-US" altLang="zh-CN" sz="2000" b="1" dirty="0" err="1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SOFABoot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en-US" altLang="zh-CN" sz="2000" b="1" dirty="0" err="1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AirFlow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ETL</a:t>
            </a: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Python</a:t>
            </a: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脚本复杂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不易维护</a:t>
            </a:r>
            <a:endParaRPr lang="en-US" altLang="zh-CN" sz="20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需求背景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22987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任务调度</a:t>
            </a:r>
            <a:r>
              <a:rPr lang="en-US" altLang="zh-CN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金融分布式架构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0FEB47-01B0-0B48-B24B-1877B3CB6E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09913"/>
            <a:ext cx="12192000" cy="46032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80845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任务管理</a:t>
            </a:r>
            <a:r>
              <a:rPr lang="en-US" altLang="zh-CN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彩云间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5409C69-C335-1846-BF0E-5991B181FE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7289" y="1471930"/>
            <a:ext cx="5354959" cy="4127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BE56CC2-E20C-E64C-B7A4-541245F59E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480" y="1471929"/>
            <a:ext cx="5464809" cy="41225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6170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Data-Go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25BC3A1-C5B8-D04D-A813-AE475055F3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1350" y="1973263"/>
            <a:ext cx="8369300" cy="3276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8147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575733" y="854782"/>
            <a:ext cx="10859911" cy="5557131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ctr" anchorCtr="0">
            <a:normAutofit/>
          </a:bodyPr>
          <a:lstStyle/>
          <a:p>
            <a:pPr lvl="0">
              <a:defRPr/>
            </a:pPr>
            <a:endParaRPr lang="en-US" altLang="zh-CN" sz="2400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大量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ETL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AirFlow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编辑的复杂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任务补数及排错繁琐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ODPS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计算费用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内部项目调度相关需求跟进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中台建设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…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痛点</a:t>
            </a:r>
            <a:endParaRPr lang="en-US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6067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666044" y="998185"/>
            <a:ext cx="10859911" cy="5226755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ctr" anchorCtr="0">
            <a:normAutofit/>
          </a:bodyPr>
          <a:lstStyle/>
          <a:p>
            <a:pPr lvl="0">
              <a:defRPr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任务支持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支持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MR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Spark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MR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SQL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任务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DAG</a:t>
            </a:r>
          </a:p>
          <a:p>
            <a:pPr lvl="1"/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可用性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高可用，失败重试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安全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用户及权限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支持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Kerberos(CDH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集群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</a:p>
          <a:p>
            <a:pPr lvl="0">
              <a:defRPr/>
            </a:pP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>
              <a:defRPr/>
            </a:pP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开源</a:t>
            </a:r>
            <a:endParaRPr lang="en-US" altLang="zh-CN" sz="2000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方便二次开发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需求调研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5376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575733" y="854782"/>
            <a:ext cx="10859911" cy="5226755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ctr" anchorCtr="0">
            <a:normAutofit/>
          </a:bodyPr>
          <a:lstStyle/>
          <a:p>
            <a:pPr lvl="0"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需求调研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4634F78-A458-F14F-95C3-7614C947EE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6615" y="854781"/>
            <a:ext cx="8758146" cy="59936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6720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灯片编号占位符 45"/>
          <p:cNvSpPr>
            <a:spLocks noGrp="1"/>
          </p:cNvSpPr>
          <p:nvPr>
            <p:ph type="sldNum" sz="quarter" idx="4294967295"/>
          </p:nvPr>
        </p:nvSpPr>
        <p:spPr>
          <a:xfrm>
            <a:off x="0" y="6411913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5FB5F6-5366-46B6-8F16-98E2FB549E2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A62D61-76C2-4126-B00A-83498A2801F9}"/>
              </a:ext>
            </a:extLst>
          </p:cNvPr>
          <p:cNvSpPr txBox="1"/>
          <p:nvPr/>
        </p:nvSpPr>
        <p:spPr>
          <a:xfrm>
            <a:off x="575733" y="854782"/>
            <a:ext cx="10859911" cy="5226755"/>
          </a:xfrm>
          <a:prstGeom prst="rect">
            <a:avLst/>
          </a:prstGeom>
          <a:noFill/>
          <a:ln w="3175">
            <a:noFill/>
          </a:ln>
        </p:spPr>
        <p:txBody>
          <a:bodyPr wrap="square" lIns="270000" tIns="0" rIns="0" bIns="0" rtlCol="0" anchor="ctr" anchorCtr="0">
            <a:normAutofit/>
          </a:bodyPr>
          <a:lstStyle/>
          <a:p>
            <a:pPr lvl="0"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7" name="MH_PageTitle">
            <a:extLst>
              <a:ext uri="{FF2B5EF4-FFF2-40B4-BE49-F238E27FC236}">
                <a16:creationId xmlns:a16="http://schemas.microsoft.com/office/drawing/2014/main" id="{8AE79908-0203-40F4-9E70-4E3C275D2BFC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9695" y="319088"/>
            <a:ext cx="7818438" cy="49212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baseline="0">
                <a:solidFill>
                  <a:schemeClr val="accent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需求调研</a:t>
            </a:r>
            <a:endParaRPr lang="zh-CN" altLang="zh-CN" b="1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C936EB-EE11-CF4E-9870-727186C3AB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608" y="854782"/>
            <a:ext cx="10481659" cy="600321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0916883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278"/>
  <p:tag name="MH_SECTIONID" val="279,280,281,"/>
  <p:tag name="THINKCELLPRESENTATIONDONOTDELETE" val="&lt;?xml version=&quot;1.0&quot; encoding=&quot;UTF-16&quot; standalone=&quot;yes&quot;?&gt;&lt;root reqver=&quot;23045&quot;&gt;&lt;version val=&quot;25100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1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Y/%#m/%#d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5&quot;&gt;&lt;elem m_fUsage=&quot;3.32426844010000044349E+00&quot;&gt;&lt;m_msothmcolidx val=&quot;0&quot;/&gt;&lt;m_rgb r=&quot;00&quot; g=&quot;70&quot; b=&quot;C0&quot;/&gt;&lt;m_nBrightness val=&quot;0&quot;/&gt;&lt;/elem&gt;&lt;elem m_fUsage=&quot;2.62886148900000060635E+00&quot;&gt;&lt;m_msothmcolidx val=&quot;0&quot;/&gt;&lt;m_rgb r=&quot;DD&quot; g=&quot;F0&quot; b=&quot;FF&quot;/&gt;&lt;m_nBrightness val=&quot;0&quot;/&gt;&lt;/elem&gt;&lt;elem m_fUsage=&quot;4.78296900000000135833E-01&quot;&gt;&lt;m_msothmcolidx val=&quot;0&quot;/&gt;&lt;m_rgb r=&quot;BF&quot; g=&quot;E4&quot; b=&quot;FF&quot;/&gt;&lt;m_nBrightness val=&quot;0&quot;/&gt;&lt;/elem&gt;&lt;elem m_fUsage=&quot;4.30467210000000155556E-01&quot;&gt;&lt;m_msothmcolidx val=&quot;0&quot;/&gt;&lt;m_rgb r=&quot;CC&quot; g=&quot;EA&quot; b=&quot;FF&quot;/&gt;&lt;m_nBrightness val=&quot;0&quot;/&gt;&lt;/elem&gt;&lt;elem m_fUsage=&quot;3.13810596090000171188E-01&quot;&gt;&lt;m_msothmcolidx val=&quot;0&quot;/&gt;&lt;m_rgb r=&quot;00&quot; g=&quot;A8&quot; b=&quot;7C&quot;/&gt;&lt;m_nBrightness val=&quot;0&quot;/&gt;&lt;/elem&gt;&lt;/m_vecMRU&gt;&lt;/m_mruColor&gt;&lt;m_eweekdayFirstOfWeek val=&quot;1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SubTitleDesc"/>
  <p:tag name="MH" val="20161025165752"/>
  <p:tag name="MH_LIBRARY" val="GRAPHIC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5161749"/>
  <p:tag name="MH_LIBRARY" val="GRAPHIC"/>
  <p:tag name="MH_TYPE" val="PageTitle"/>
  <p:tag name="MH_ORDER" val="PageTitl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A000120140530A99PPBG">
  <a:themeElements>
    <a:clrScheme name="蓝色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7">
      <a:majorFont>
        <a:latin typeface="Arial"/>
        <a:ea typeface="微软雅黑"/>
        <a:cs typeface=""/>
      </a:majorFont>
      <a:minorFont>
        <a:latin typeface="Arial"/>
        <a:ea typeface="幼圆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蓝绿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xiaomin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 sz="1100" b="1" dirty="0" smtClean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3175">
          <a:solidFill>
            <a:srgbClr val="DCEDFC"/>
          </a:solidFill>
        </a:ln>
      </a:spPr>
      <a:bodyPr wrap="square" lIns="270000" tIns="0" rIns="0" bIns="0" rtlCol="0" anchor="ctr" anchorCtr="0">
        <a:normAutofit/>
      </a:bodyPr>
      <a:lstStyle>
        <a:defPPr>
          <a:defRPr sz="2400" dirty="0" smtClean="0">
            <a:solidFill>
              <a:srgbClr val="0070C0"/>
            </a:solidFill>
            <a:latin typeface="黑体" panose="02010609060101010101" pitchFamily="49" charset="-122"/>
            <a:ea typeface="黑体" panose="02010609060101010101" pitchFamily="49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国泰模板1" id="{B0977461-C025-E844-8EC3-4A9F321836FD}" vid="{DDFC4F00-B994-184D-ABFF-91C8B0C0E324}"/>
    </a:ext>
  </a:extLst>
</a:theme>
</file>

<file path=ppt/theme/theme3.xml><?xml version="1.0" encoding="utf-8"?>
<a:theme xmlns:a="http://schemas.openxmlformats.org/drawingml/2006/main" name="2_自定义设计方案">
  <a:themeElements>
    <a:clrScheme name="蓝绿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xiaomin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 sz="1100" b="1" dirty="0" smtClean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3175">
          <a:solidFill>
            <a:srgbClr val="DCEDFC"/>
          </a:solidFill>
        </a:ln>
      </a:spPr>
      <a:bodyPr wrap="square" lIns="270000" tIns="0" rIns="0" bIns="0" rtlCol="0" anchor="ctr" anchorCtr="0">
        <a:normAutofit/>
      </a:bodyPr>
      <a:lstStyle>
        <a:defPPr>
          <a:defRPr sz="2400" dirty="0" smtClean="0">
            <a:solidFill>
              <a:srgbClr val="0070C0"/>
            </a:solidFill>
            <a:latin typeface="黑体" panose="02010609060101010101" pitchFamily="49" charset="-122"/>
            <a:ea typeface="黑体" panose="02010609060101010101" pitchFamily="49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国泰模板1" id="{B0977461-C025-E844-8EC3-4A9F321836FD}" vid="{DDFC4F00-B994-184D-ABFF-91C8B0C0E324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28417</TotalTime>
  <Words>552</Words>
  <Application>Microsoft Macintosh PowerPoint</Application>
  <PresentationFormat>宽屏</PresentationFormat>
  <Paragraphs>198</Paragraphs>
  <Slides>18</Slides>
  <Notes>18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黑体</vt:lpstr>
      <vt:lpstr>微软雅黑</vt:lpstr>
      <vt:lpstr>幼圆</vt:lpstr>
      <vt:lpstr>Arial</vt:lpstr>
      <vt:lpstr>Calibri</vt:lpstr>
      <vt:lpstr>Wingdings</vt:lpstr>
      <vt:lpstr>Wingdings 2</vt:lpstr>
      <vt:lpstr>A000120140530A99PPBG</vt:lpstr>
      <vt:lpstr>1_自定义设计方案</vt:lpstr>
      <vt:lpstr>2_自定义设计方案</vt:lpstr>
      <vt:lpstr>think-cell Slide</vt:lpstr>
      <vt:lpstr>DolphinScheduler在国泰产险的应用与实践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>Microsoft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zhangzongyao@cathay-ins.com.cn</dc:creator>
  <cp:keywords/>
  <dc:description/>
  <cp:lastModifiedBy>张 宗耀</cp:lastModifiedBy>
  <cp:revision>1401</cp:revision>
  <cp:lastPrinted>2016-10-16T04:05:13Z</cp:lastPrinted>
  <dcterms:created xsi:type="dcterms:W3CDTF">2016-10-13T03:51:11Z</dcterms:created>
  <dcterms:modified xsi:type="dcterms:W3CDTF">2019-10-26T01:13:02Z</dcterms:modified>
  <cp:category/>
</cp:coreProperties>
</file>